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8" r:id="rId3"/>
    <p:sldId id="281" r:id="rId4"/>
    <p:sldId id="282" r:id="rId5"/>
    <p:sldId id="280" r:id="rId6"/>
    <p:sldId id="283" r:id="rId7"/>
    <p:sldId id="284" r:id="rId8"/>
    <p:sldId id="285" r:id="rId9"/>
    <p:sldId id="286" r:id="rId10"/>
    <p:sldId id="277" r:id="rId11"/>
    <p:sldId id="279" r:id="rId12"/>
    <p:sldId id="27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2323BEF-C419-42FB-8E3D-8DEAE7248D53}" type="datetimeFigureOut">
              <a:rPr lang="en-US"/>
              <a:pPr>
                <a:defRPr/>
              </a:pPr>
              <a:t>5/16/2012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39157E7-EAFC-4C30-8F29-F9C07EAD10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042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355A8F-74D2-4FFD-B788-2BFC374A6324}" type="datetimeFigureOut">
              <a:rPr lang="en-US"/>
              <a:pPr>
                <a:defRPr/>
              </a:pPr>
              <a:t>5/16/2012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45A59FC-D7A5-48E2-83AD-BCEC04892F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9580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E123A-9441-42AA-ACE8-62C7FD33A72B}" type="datetimeFigureOut">
              <a:rPr lang="en-US"/>
              <a:pPr>
                <a:defRPr/>
              </a:pPr>
              <a:t>5/16/2012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3340E-70B2-45DD-AE57-0EDB35A250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07602-1526-4F4A-95F8-A39B3728719E}" type="datetimeFigureOut">
              <a:rPr lang="en-US"/>
              <a:pPr>
                <a:defRPr/>
              </a:pPr>
              <a:t>5/16/2012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26059-F9B1-4A14-B1B3-342D3EB872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C6A28-8DD6-48E5-A928-53AB64C89274}" type="datetimeFigureOut">
              <a:rPr lang="en-US"/>
              <a:pPr>
                <a:defRPr/>
              </a:pPr>
              <a:t>5/16/2012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37DC2-D239-4A78-97EB-A1A8464C20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A1A50-2E01-47EE-A71C-0E15C6D9120F}" type="datetimeFigureOut">
              <a:rPr lang="en-US"/>
              <a:pPr>
                <a:defRPr/>
              </a:pPr>
              <a:t>5/16/2012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F25F9-059B-483A-98E6-DA1AB5996E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FEA26-7CEC-41FA-B6CF-783825EC79F6}" type="datetimeFigureOut">
              <a:rPr lang="en-US"/>
              <a:pPr>
                <a:defRPr/>
              </a:pPr>
              <a:t>5/16/2012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95839-A3DC-4160-A0CF-2259EA4A90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0C8B5-8D0F-407E-943D-6D28F5C908B2}" type="datetimeFigureOut">
              <a:rPr lang="en-US"/>
              <a:pPr>
                <a:defRPr/>
              </a:pPr>
              <a:t>5/16/2012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48EE6-E272-4E6E-90B3-3BE2C5FBC5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61D5C-9620-4766-9259-359BFB89DC7A}" type="datetimeFigureOut">
              <a:rPr lang="en-US"/>
              <a:pPr>
                <a:defRPr/>
              </a:pPr>
              <a:t>5/16/2012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57629-ABE6-4E41-9BFF-3ED6E0F67C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01F8F-18D4-4FA6-BE2C-BB9D88C75F28}" type="datetimeFigureOut">
              <a:rPr lang="en-US"/>
              <a:pPr>
                <a:defRPr/>
              </a:pPr>
              <a:t>5/16/2012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DFBFB-C5C2-47DF-991B-34ABE72106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D40B4-5161-43C2-B2A1-0A4D0692EC1F}" type="datetimeFigureOut">
              <a:rPr lang="en-US"/>
              <a:pPr>
                <a:defRPr/>
              </a:pPr>
              <a:t>5/16/2012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58FDA-B563-4151-85F5-BF282AF688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49310-53E0-4647-90EC-625A41EBF142}" type="datetimeFigureOut">
              <a:rPr lang="en-US"/>
              <a:pPr>
                <a:defRPr/>
              </a:pPr>
              <a:t>5/16/2012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B830C-6F51-45F6-862E-3A3F63A1BB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61197-3ABF-4EAB-A0C9-E509B0235BC3}" type="datetimeFigureOut">
              <a:rPr lang="en-US"/>
              <a:pPr>
                <a:defRPr/>
              </a:pPr>
              <a:t>5/16/2012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7D421-FEDF-42B6-B3CD-FBE7D521AA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119208-2282-4253-8942-1A2FDF937C0E}" type="datetimeFigureOut">
              <a:rPr lang="en-US"/>
              <a:pPr>
                <a:defRPr/>
              </a:pPr>
              <a:t>5/16/2012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53DEFF-0577-4C88-91DE-130160D7D3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washington.edu/events/webcast/uw_only/DKoller_050812/" TargetMode="External"/><Relationship Id="rId2" Type="http://schemas.openxmlformats.org/officeDocument/2006/relationships/hyperlink" Target="https://www.cs.washington.edu/htbin-post/mvis/mvis?ID=121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relessgeneration.com/" TargetMode="External"/><Relationship Id="rId2" Type="http://schemas.openxmlformats.org/officeDocument/2006/relationships/hyperlink" Target="http://www.khanacademy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ometheanworld.com/en-us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 eaLnBrk="1" hangingPunct="1"/>
            <a:r>
              <a:rPr lang="en-US" dirty="0" smtClean="0"/>
              <a:t>Designing to Capture Evidence of Learning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10400" cy="17526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EDC&amp;I 505 J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16 May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dirty="0" smtClean="0"/>
              <a:t>Questions (from 5/9)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Palloff &amp; Pratt (4-8):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What approaches to metnoring faculty/teachers do you feel would work best in your particular setting?  Why?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Are there implications for </a:t>
            </a:r>
            <a:r>
              <a:rPr lang="it-IT" i="1" dirty="0" smtClean="0"/>
              <a:t>initial selection </a:t>
            </a:r>
            <a:r>
              <a:rPr lang="it-IT" dirty="0" smtClean="0"/>
              <a:t>of faculty/teachers that the  development models presented by P&amp;P point to?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Heo et al.: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What sorts of supports, prompts or “scaffolding” could be provided to encourage more in-depth interaction in online project-based learning courses?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Benevenuto et al.: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What possibilities do you see for using the “video response” fetaure of YouTube for ewducational purposes?  What sorts of “opportunistic behavior” might arise in educational settings?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dirty="0" smtClean="0"/>
              <a:t>Questions (5/16)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fr-FR" dirty="0" smtClean="0"/>
              <a:t>Horton (Chs. 5-6):</a:t>
            </a:r>
          </a:p>
          <a:p>
            <a:pPr lvl="1" eaLnBrk="1" hangingPunct="1">
              <a:defRPr/>
            </a:pPr>
            <a:r>
              <a:rPr lang="fr-FR" dirty="0" smtClean="0"/>
              <a:t>For a project-based online learning task in which learners interact as part of a team, devise a realistic and meaningful assessment approach that assures you can capture evidence of each learner’s contribution as well as judge the overall quality of the project</a:t>
            </a:r>
          </a:p>
          <a:p>
            <a:pPr eaLnBrk="1" hangingPunct="1">
              <a:defRPr/>
            </a:pPr>
            <a:r>
              <a:rPr lang="fr-FR" dirty="0" smtClean="0"/>
              <a:t>Yu &amp; Wu: </a:t>
            </a:r>
          </a:p>
          <a:p>
            <a:pPr lvl="1" eaLnBrk="1" hangingPunct="1">
              <a:defRPr/>
            </a:pPr>
            <a:r>
              <a:rPr lang="fr-FR" dirty="0" smtClean="0"/>
              <a:t>What learning situations could you imagine where </a:t>
            </a:r>
            <a:r>
              <a:rPr lang="fr-FR" i="1" dirty="0" smtClean="0"/>
              <a:t>anonymity </a:t>
            </a:r>
            <a:r>
              <a:rPr lang="fr-FR" dirty="0" smtClean="0"/>
              <a:t>between learner and instructor might be more desirable than name revelation as an interaction mode?</a:t>
            </a:r>
          </a:p>
          <a:p>
            <a:pPr eaLnBrk="1" hangingPunct="1">
              <a:defRPr/>
            </a:pPr>
            <a:r>
              <a:rPr lang="fr-FR" dirty="0" smtClean="0"/>
              <a:t>Chen et al.</a:t>
            </a:r>
            <a:r>
              <a:rPr lang="en-US" dirty="0" smtClean="0"/>
              <a:t>:</a:t>
            </a:r>
          </a:p>
          <a:p>
            <a:pPr lvl="1" eaLnBrk="1" hangingPunct="1">
              <a:defRPr/>
            </a:pPr>
            <a:r>
              <a:rPr lang="en-US" dirty="0" smtClean="0"/>
              <a:t>What sorts of support might be needed to help learners (who have </a:t>
            </a:r>
            <a:r>
              <a:rPr lang="en-US" i="1" dirty="0" smtClean="0"/>
              <a:t>not</a:t>
            </a:r>
            <a:r>
              <a:rPr lang="en-US" dirty="0" smtClean="0"/>
              <a:t> had prior experience with high level prompts) to be able to respond effectively to them?</a:t>
            </a:r>
          </a:p>
          <a:p>
            <a:pPr lvl="1" eaLnBrk="1" hangingPunct="1">
              <a:defRPr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dirty="0" smtClean="0"/>
              <a:t>For Next Week (5/23)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Theory?!?</a:t>
            </a:r>
          </a:p>
          <a:p>
            <a:pPr lvl="1" eaLnBrk="1" hangingPunct="1">
              <a:defRPr/>
            </a:pPr>
            <a:r>
              <a:rPr lang="en-US" dirty="0" smtClean="0"/>
              <a:t>Identify one theoretical perspective that you believe will help you make sense out of your particular focus in online or distance learning</a:t>
            </a:r>
          </a:p>
          <a:p>
            <a:pPr lvl="2" eaLnBrk="1" hangingPunct="1">
              <a:defRPr/>
            </a:pPr>
            <a:r>
              <a:rPr lang="en-US" dirty="0" smtClean="0"/>
              <a:t>From what discipline does it come?</a:t>
            </a:r>
          </a:p>
          <a:p>
            <a:pPr lvl="2" eaLnBrk="1" hangingPunct="1">
              <a:defRPr/>
            </a:pPr>
            <a:r>
              <a:rPr lang="en-US" dirty="0" smtClean="0"/>
              <a:t>How will it help you understand existing phenomena and issues you observe?</a:t>
            </a:r>
          </a:p>
          <a:p>
            <a:pPr lvl="2" eaLnBrk="1" hangingPunct="1">
              <a:defRPr/>
            </a:pPr>
            <a:r>
              <a:rPr lang="en-US" dirty="0" smtClean="0"/>
              <a:t>How does it help you </a:t>
            </a:r>
            <a:r>
              <a:rPr lang="en-US" i="1" dirty="0" smtClean="0"/>
              <a:t>predict </a:t>
            </a:r>
            <a:r>
              <a:rPr lang="en-US" dirty="0" smtClean="0"/>
              <a:t>what may happen under given circumstances?</a:t>
            </a:r>
          </a:p>
          <a:p>
            <a:pPr eaLnBrk="1" hangingPunct="1">
              <a:defRPr/>
            </a:pPr>
            <a:r>
              <a:rPr lang="en-US" smtClean="0"/>
              <a:t>Review questions (above, as not addressed on 5/16) for discussion</a:t>
            </a:r>
          </a:p>
          <a:p>
            <a:pPr eaLnBrk="1" hangingPunct="1">
              <a:defRPr/>
            </a:pPr>
            <a:r>
              <a:rPr lang="en-US" smtClean="0"/>
              <a:t>Final </a:t>
            </a:r>
            <a:r>
              <a:rPr lang="en-US" dirty="0" smtClean="0"/>
              <a:t>Project Check-In</a:t>
            </a:r>
          </a:p>
          <a:p>
            <a:pPr eaLnBrk="1" hangingPunct="1">
              <a:defRPr/>
            </a:pPr>
            <a:r>
              <a:rPr lang="en-US" dirty="0" smtClean="0"/>
              <a:t>Discuss Format for final project discussions</a:t>
            </a:r>
          </a:p>
          <a:p>
            <a:pPr eaLnBrk="1" hangingPunct="1">
              <a:defRPr/>
            </a:pPr>
            <a:r>
              <a:rPr lang="en-US" dirty="0" smtClean="0"/>
              <a:t>Special snack requests!</a:t>
            </a:r>
          </a:p>
          <a:p>
            <a:pPr eaLnBrk="1" hangingPunct="1">
              <a:defRPr/>
            </a:pPr>
            <a:endParaRPr lang="en-US" dirty="0" smtClean="0"/>
          </a:p>
          <a:p>
            <a:pPr lvl="2" eaLnBrk="1" hangingPunct="1">
              <a:defRPr/>
            </a:pPr>
            <a:endParaRPr lang="en-US" dirty="0" smtClean="0"/>
          </a:p>
          <a:p>
            <a:pPr eaLnBrk="1" hangingPunct="1"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dirty="0" smtClean="0"/>
              <a:t>Our Agenda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WELCOME BACK!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Debrief on last week’s synchronous session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Presentations: 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	Liz S. - Pamela L. - Jason B. - Sharon S. - Saki U.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Discuss </a:t>
            </a:r>
            <a:r>
              <a:rPr lang="en-US" u="sng" dirty="0" smtClean="0"/>
              <a:t>last</a:t>
            </a:r>
            <a:r>
              <a:rPr lang="en-US" dirty="0" smtClean="0"/>
              <a:t> week’s readings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Palloff &amp; Pratt, 4-8; Heo et al.; Benevenuto et al.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Discuss </a:t>
            </a:r>
            <a:r>
              <a:rPr lang="en-US" u="sng" dirty="0" smtClean="0"/>
              <a:t>this</a:t>
            </a:r>
            <a:r>
              <a:rPr lang="en-US" dirty="0" smtClean="0"/>
              <a:t> week’s readings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Horton (Chs. 5-6); Yu &amp; Wu; Chen et al.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Prepare for 5/23 “theory” session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What’s a theory, anyway?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Debriefing our 5/9 Synchronous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8269"/>
          </a:xfrm>
        </p:spPr>
        <p:txBody>
          <a:bodyPr>
            <a:normAutofit/>
          </a:bodyPr>
          <a:lstStyle/>
          <a:p>
            <a:r>
              <a:rPr lang="en-US" dirty="0" smtClean="0"/>
              <a:t>What did you </a:t>
            </a:r>
            <a:r>
              <a:rPr lang="en-US" i="1" dirty="0" smtClean="0"/>
              <a:t>feel </a:t>
            </a:r>
            <a:r>
              <a:rPr lang="en-US" dirty="0" smtClean="0"/>
              <a:t>about the session when we were in it (in comparison to how you’d typically feel here in class)?</a:t>
            </a:r>
          </a:p>
          <a:p>
            <a:r>
              <a:rPr lang="en-US" dirty="0" smtClean="0"/>
              <a:t>What things about the session struck you as positive, negative?</a:t>
            </a:r>
          </a:p>
          <a:p>
            <a:r>
              <a:rPr lang="en-US" dirty="0" smtClean="0"/>
              <a:t>Did you like or dislike having peoples’ video images on-screen?</a:t>
            </a:r>
          </a:p>
          <a:p>
            <a:r>
              <a:rPr lang="en-US" dirty="0" smtClean="0"/>
              <a:t>Did you pay attention to that chat function?</a:t>
            </a:r>
          </a:p>
          <a:p>
            <a:r>
              <a:rPr lang="en-US" dirty="0" smtClean="0"/>
              <a:t>What else?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Presentations!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Jason B.</a:t>
            </a:r>
          </a:p>
          <a:p>
            <a:r>
              <a:rPr lang="en-US" dirty="0" smtClean="0"/>
              <a:t>Pamela L.</a:t>
            </a:r>
          </a:p>
          <a:p>
            <a:r>
              <a:rPr lang="en-US" dirty="0" smtClean="0"/>
              <a:t>Sharon S.</a:t>
            </a:r>
          </a:p>
          <a:p>
            <a:r>
              <a:rPr lang="en-US" dirty="0" smtClean="0"/>
              <a:t>Liz S. </a:t>
            </a:r>
          </a:p>
          <a:p>
            <a:r>
              <a:rPr lang="en-US" dirty="0" smtClean="0"/>
              <a:t>Saki U.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Morning of the MOOCs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you’ve not yet done so, try to look at the presentation by Daphne Koller on Stanford's MOOCs:</a:t>
            </a:r>
          </a:p>
          <a:p>
            <a:pPr lvl="1"/>
            <a:r>
              <a:rPr lang="en-US" dirty="0" smtClean="0">
                <a:hlinkClick r:id="rId2"/>
              </a:rPr>
              <a:t>Announcement of the talk here at UW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Video of the talk</a:t>
            </a:r>
            <a:r>
              <a:rPr lang="en-US" dirty="0" smtClean="0"/>
              <a:t> (requires M'sft's Silverlight)</a:t>
            </a:r>
          </a:p>
          <a:p>
            <a:r>
              <a:rPr lang="en-US" dirty="0" smtClean="0"/>
              <a:t>This is getting a </a:t>
            </a:r>
            <a:r>
              <a:rPr lang="en-US" i="1" u="sng" dirty="0" smtClean="0"/>
              <a:t>lot</a:t>
            </a:r>
            <a:r>
              <a:rPr lang="en-US" dirty="0" smtClean="0"/>
              <a:t> of play – all our futures could be affected!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Learning Analytics</a:t>
            </a:r>
            <a:br>
              <a:rPr lang="en-US" dirty="0" smtClean="0"/>
            </a:br>
            <a:r>
              <a:rPr lang="en-US" sz="2800" dirty="0" smtClean="0"/>
              <a:t>and the Future of Education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Maybe large-scale data capture (and review, to improve instruction and learning) is what technology in education is really all about?</a:t>
            </a:r>
          </a:p>
          <a:p>
            <a:pPr lvl="1"/>
            <a:r>
              <a:rPr lang="en-US" dirty="0" smtClean="0">
                <a:hlinkClick r:id="rId2"/>
              </a:rPr>
              <a:t>Khan Academy 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Wireless Generation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Promethean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Issues Suggested</a:t>
            </a:r>
            <a:br>
              <a:rPr lang="en-US" dirty="0" smtClean="0"/>
            </a:br>
            <a:r>
              <a:rPr lang="en-US" sz="2800" dirty="0" smtClean="0"/>
              <a:t>by the Advent of Data Analytics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72000" cy="4525963"/>
          </a:xfrm>
        </p:spPr>
        <p:txBody>
          <a:bodyPr/>
          <a:lstStyle/>
          <a:p>
            <a:r>
              <a:rPr lang="en-US" dirty="0" smtClean="0"/>
              <a:t>How to present data to an instructor in ways that allow easy identification of places where learners are struggling?</a:t>
            </a:r>
          </a:p>
          <a:p>
            <a:pPr lvl="1"/>
            <a:r>
              <a:rPr lang="en-US" dirty="0" smtClean="0"/>
              <a:t>Probably not a grade book…</a:t>
            </a:r>
          </a:p>
          <a:p>
            <a:pPr lvl="1"/>
            <a:r>
              <a:rPr lang="en-US" dirty="0" smtClean="0"/>
              <a:t>Some form of infographic?</a:t>
            </a:r>
          </a:p>
          <a:p>
            <a:pPr lvl="1"/>
            <a:r>
              <a:rPr lang="en-US" dirty="0" smtClean="0"/>
              <a:t>Then people need to learn how to read, interpret, use, …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173749"/>
            <a:ext cx="3429000" cy="1676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More Issues…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 to design all sorts of curriculum and learning materials so that students’ work is captured and preserved?</a:t>
            </a:r>
          </a:p>
          <a:p>
            <a:r>
              <a:rPr lang="en-US" dirty="0" smtClean="0"/>
              <a:t>How often and at what level of detail to present data to an instructor?</a:t>
            </a:r>
          </a:p>
          <a:p>
            <a:r>
              <a:rPr lang="en-US" dirty="0" smtClean="0"/>
              <a:t>What expectations to have of instructors in modifying instructional approaches or student interaction?</a:t>
            </a:r>
          </a:p>
          <a:p>
            <a:r>
              <a:rPr lang="en-US" dirty="0" smtClean="0"/>
              <a:t>How to use for institutional analysis (e.g., all sections of one class, w. different instructors, etc.)?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And Perhaps Most Important for Instructors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capture, analyze, and present information about the </a:t>
            </a:r>
            <a:r>
              <a:rPr lang="en-US" i="1" dirty="0" smtClean="0"/>
              <a:t>less easily quantifiable </a:t>
            </a:r>
            <a:r>
              <a:rPr lang="en-US" dirty="0" smtClean="0"/>
              <a:t>aspects of learning and instruction?</a:t>
            </a:r>
          </a:p>
          <a:p>
            <a:pPr lvl="1"/>
            <a:r>
              <a:rPr lang="en-US" dirty="0" smtClean="0"/>
              <a:t>Student responses that are text based and sometimes narrative</a:t>
            </a:r>
          </a:p>
          <a:p>
            <a:pPr lvl="1"/>
            <a:r>
              <a:rPr lang="en-US" dirty="0" smtClean="0"/>
              <a:t>Results from team-based work</a:t>
            </a:r>
          </a:p>
          <a:p>
            <a:pPr lvl="1"/>
            <a:r>
              <a:rPr lang="en-US" dirty="0" smtClean="0"/>
              <a:t>Results that have to do with affective learning, preferences, reflective abilities, empathy, etc.,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1820</TotalTime>
  <Words>691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Designing to Capture Evidence of Learning</vt:lpstr>
      <vt:lpstr>Our Agenda Today</vt:lpstr>
      <vt:lpstr>Debriefing our 5/9 Synchronous Session</vt:lpstr>
      <vt:lpstr>Presentations!</vt:lpstr>
      <vt:lpstr>Morning of the MOOCs</vt:lpstr>
      <vt:lpstr>Learning Analytics and the Future of Education</vt:lpstr>
      <vt:lpstr>Issues Suggested by the Advent of Data Analytics</vt:lpstr>
      <vt:lpstr>More Issues…</vt:lpstr>
      <vt:lpstr>And Perhaps Most Important for Instructors</vt:lpstr>
      <vt:lpstr>Questions (from 5/9)</vt:lpstr>
      <vt:lpstr>Questions (5/16)</vt:lpstr>
      <vt:lpstr>For Next Week (5/23)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Invisible Infrastructure of Education</dc:title>
  <dc:creator>S Kerr</dc:creator>
  <cp:lastModifiedBy>S Kerr</cp:lastModifiedBy>
  <cp:revision>138</cp:revision>
  <dcterms:created xsi:type="dcterms:W3CDTF">2012-04-03T22:04:01Z</dcterms:created>
  <dcterms:modified xsi:type="dcterms:W3CDTF">2012-05-17T01:48:53Z</dcterms:modified>
</cp:coreProperties>
</file>